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5" r:id="rId2"/>
  </p:sldMasterIdLst>
  <p:notesMasterIdLst>
    <p:notesMasterId r:id="rId35"/>
  </p:notesMasterIdLst>
  <p:sldIdLst>
    <p:sldId id="338" r:id="rId3"/>
    <p:sldId id="307" r:id="rId4"/>
    <p:sldId id="308" r:id="rId5"/>
    <p:sldId id="309" r:id="rId6"/>
    <p:sldId id="314" r:id="rId7"/>
    <p:sldId id="310" r:id="rId8"/>
    <p:sldId id="315" r:id="rId9"/>
    <p:sldId id="340" r:id="rId10"/>
    <p:sldId id="341" r:id="rId11"/>
    <p:sldId id="342" r:id="rId12"/>
    <p:sldId id="343" r:id="rId13"/>
    <p:sldId id="344" r:id="rId14"/>
    <p:sldId id="339" r:id="rId15"/>
    <p:sldId id="311" r:id="rId16"/>
    <p:sldId id="312" r:id="rId17"/>
    <p:sldId id="313" r:id="rId18"/>
    <p:sldId id="345" r:id="rId19"/>
    <p:sldId id="346" r:id="rId20"/>
    <p:sldId id="347" r:id="rId21"/>
    <p:sldId id="348" r:id="rId22"/>
    <p:sldId id="349" r:id="rId23"/>
    <p:sldId id="322" r:id="rId24"/>
    <p:sldId id="325" r:id="rId25"/>
    <p:sldId id="326" r:id="rId26"/>
    <p:sldId id="324" r:id="rId27"/>
    <p:sldId id="327" r:id="rId28"/>
    <p:sldId id="328" r:id="rId29"/>
    <p:sldId id="334" r:id="rId30"/>
    <p:sldId id="335" r:id="rId31"/>
    <p:sldId id="336" r:id="rId32"/>
    <p:sldId id="337" r:id="rId33"/>
    <p:sldId id="332" r:id="rId34"/>
  </p:sldIdLst>
  <p:sldSz cx="12192000" cy="6858000"/>
  <p:notesSz cx="6858000" cy="9144000"/>
  <p:defaultTextStyle>
    <a:defPPr>
      <a:defRPr lang="en-US"/>
    </a:defPPr>
    <a:lvl1pPr marL="0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8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76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14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51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89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27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65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03" algn="l" defTabSz="91427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0000"/>
    <a:srgbClr val="FFFFFF"/>
    <a:srgbClr val="003366"/>
    <a:srgbClr val="006699"/>
    <a:srgbClr val="00199D"/>
    <a:srgbClr val="99CCFF"/>
    <a:srgbClr val="0099CC"/>
    <a:srgbClr val="D9DCDD"/>
    <a:srgbClr val="5055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6" autoAdjust="0"/>
    <p:restoredTop sz="93386" autoAdjust="0"/>
  </p:normalViewPr>
  <p:slideViewPr>
    <p:cSldViewPr>
      <p:cViewPr varScale="1">
        <p:scale>
          <a:sx n="86" d="100"/>
          <a:sy n="86" d="100"/>
        </p:scale>
        <p:origin x="653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7E079-CC99-4387-8096-834C9AE1150F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38CAE-B79A-443E-B62D-2D9A2BAB07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07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8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76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14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51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89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27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65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03" algn="l" defTabSz="9142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3" Type="http://schemas.openxmlformats.org/officeDocument/2006/relationships/image" Target="../media/image30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2" Type="http://schemas.openxmlformats.org/officeDocument/2006/relationships/image" Target="../media/image29.jpe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31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16E235-0BEF-4C89-827D-3BA21519438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E31C67E-801A-45E0-BEEE-B2D49AD6BC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32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782" y="198867"/>
            <a:ext cx="9566461" cy="5745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1267" y="1673225"/>
            <a:ext cx="5185835" cy="4318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0297" y="1673225"/>
            <a:ext cx="5184000" cy="4318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6204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5497" y="1666800"/>
            <a:ext cx="5193600" cy="496800"/>
          </a:xfrm>
        </p:spPr>
        <p:txBody>
          <a:bodyPr anchor="b"/>
          <a:lstStyle>
            <a:lvl1pPr marL="0" indent="0">
              <a:buNone/>
              <a:defRPr sz="2133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666875"/>
            <a:ext cx="5195221" cy="495324"/>
          </a:xfrm>
        </p:spPr>
        <p:txBody>
          <a:bodyPr anchor="b"/>
          <a:lstStyle>
            <a:lvl1pPr marL="0" indent="0">
              <a:buNone/>
              <a:defRPr sz="2133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7"/>
            <a:ext cx="5198533" cy="381635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0"/>
          </p:nvPr>
        </p:nvSpPr>
        <p:spPr>
          <a:xfrm>
            <a:off x="825600" y="2174402"/>
            <a:ext cx="5198533" cy="381635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90782" y="198867"/>
            <a:ext cx="9566461" cy="5745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03805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90782" y="214287"/>
            <a:ext cx="9566461" cy="54367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GB" sz="2933" b="0" dirty="0" smtClean="0">
                <a:solidFill>
                  <a:srgbClr val="0070C0"/>
                </a:solidFill>
                <a:latin typeface="Verdana"/>
                <a:ea typeface="+mj-ea"/>
                <a:cs typeface="Verdana"/>
              </a:defRPr>
            </a:lvl1pPr>
          </a:lstStyle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452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719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8" y="1666877"/>
            <a:ext cx="6625167" cy="4324351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5500" y="1666802"/>
            <a:ext cx="3795184" cy="43243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82" y="198867"/>
            <a:ext cx="9566461" cy="5745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94920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6000" y="4966497"/>
            <a:ext cx="7910400" cy="410369"/>
          </a:xfrm>
          <a:prstGeom prst="rect">
            <a:avLst/>
          </a:prstGeom>
        </p:spPr>
        <p:txBody>
          <a:bodyPr anchor="b"/>
          <a:lstStyle>
            <a:lvl1pPr algn="l">
              <a:defRPr sz="1867" b="1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35716" y="1666875"/>
            <a:ext cx="7909984" cy="339090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6000" y="5372102"/>
            <a:ext cx="7910400" cy="619127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239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609600" y="1125538"/>
            <a:ext cx="10959008" cy="4895750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</a:lstStyle>
          <a:p>
            <a:pPr lvl="0"/>
            <a:r>
              <a:rPr lang="en-GB" noProof="0" dirty="0" err="1"/>
              <a:t>Formatvorlagen</a:t>
            </a:r>
            <a:r>
              <a:rPr lang="en-GB" noProof="0" dirty="0"/>
              <a:t> des </a:t>
            </a:r>
            <a:r>
              <a:rPr lang="en-GB" noProof="0" dirty="0" err="1"/>
              <a:t>Textmasters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EC22D0-50EB-4A59-B1C0-8BE0CD96E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9CC79E7-8069-434A-98A1-541B4912F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3EB7A5B-4A50-486E-B985-D48D9B002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57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9397099" cy="504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24745"/>
            <a:ext cx="5384800" cy="5001421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24745"/>
            <a:ext cx="5384800" cy="500142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05F430-F06B-4C1B-979C-2914F868B8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9685AF-E653-42AA-A3E1-B8FC91BC6E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220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9397099" cy="504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24745"/>
            <a:ext cx="5386917" cy="633909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138" indent="0">
              <a:buNone/>
              <a:defRPr sz="2000" b="1"/>
            </a:lvl2pPr>
            <a:lvl3pPr marL="914276" indent="0">
              <a:buNone/>
              <a:defRPr sz="1800" b="1"/>
            </a:lvl3pPr>
            <a:lvl4pPr marL="1371414" indent="0">
              <a:buNone/>
              <a:defRPr sz="1600" b="1"/>
            </a:lvl4pPr>
            <a:lvl5pPr marL="1828551" indent="0">
              <a:buNone/>
              <a:defRPr sz="1600" b="1"/>
            </a:lvl5pPr>
            <a:lvl6pPr marL="2285689" indent="0">
              <a:buNone/>
              <a:defRPr sz="1600" b="1"/>
            </a:lvl6pPr>
            <a:lvl7pPr marL="2742827" indent="0">
              <a:buNone/>
              <a:defRPr sz="1600" b="1"/>
            </a:lvl7pPr>
            <a:lvl8pPr marL="3199965" indent="0">
              <a:buNone/>
              <a:defRPr sz="1600" b="1"/>
            </a:lvl8pPr>
            <a:lvl9pPr marL="3657103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844825"/>
            <a:ext cx="5386917" cy="4281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124745"/>
            <a:ext cx="5389033" cy="63390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8" indent="0">
              <a:buNone/>
              <a:defRPr sz="2000" b="1"/>
            </a:lvl2pPr>
            <a:lvl3pPr marL="914276" indent="0">
              <a:buNone/>
              <a:defRPr sz="1800" b="1"/>
            </a:lvl3pPr>
            <a:lvl4pPr marL="1371414" indent="0">
              <a:buNone/>
              <a:defRPr sz="1600" b="1"/>
            </a:lvl4pPr>
            <a:lvl5pPr marL="1828551" indent="0">
              <a:buNone/>
              <a:defRPr sz="1600" b="1"/>
            </a:lvl5pPr>
            <a:lvl6pPr marL="2285689" indent="0">
              <a:buNone/>
              <a:defRPr sz="1600" b="1"/>
            </a:lvl6pPr>
            <a:lvl7pPr marL="2742827" indent="0">
              <a:buNone/>
              <a:defRPr sz="1600" b="1"/>
            </a:lvl7pPr>
            <a:lvl8pPr marL="3199965" indent="0">
              <a:buNone/>
              <a:defRPr sz="1600" b="1"/>
            </a:lvl8pPr>
            <a:lvl9pPr marL="3657103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44825"/>
            <a:ext cx="5389033" cy="4281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B2962827-C907-480F-834D-ECE689845D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2278BF7-034E-49E9-BB6D-D9C438475D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11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13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9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23FEEB-F1BA-4A63-864B-A8A2D7618C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EC5C682-FC04-46B1-8294-3BA4D05498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14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3D8C06E-7654-47CA-98F5-DFDC611478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9C1137B-56DC-4C83-9065-347153FB2A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58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819148" y="3886201"/>
            <a:ext cx="10598400" cy="531812"/>
          </a:xfrm>
        </p:spPr>
        <p:txBody>
          <a:bodyPr wrap="square">
            <a:spAutoFit/>
          </a:bodyPr>
          <a:lstStyle>
            <a:lvl1pPr marL="0" indent="0">
              <a:buFont typeface="Verdana" pitchFamily="34" charset="0"/>
              <a:buNone/>
              <a:defRPr sz="2400"/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56325" name="Rectangle 6"/>
          <p:cNvSpPr>
            <a:spLocks noGrp="1" noChangeArrowheads="1"/>
          </p:cNvSpPr>
          <p:nvPr>
            <p:ph type="ctrTitle"/>
          </p:nvPr>
        </p:nvSpPr>
        <p:spPr>
          <a:xfrm>
            <a:off x="783168" y="2474795"/>
            <a:ext cx="10596033" cy="779700"/>
          </a:xfrm>
          <a:prstGeom prst="rect">
            <a:avLst/>
          </a:prstGeom>
        </p:spPr>
        <p:txBody>
          <a:bodyPr/>
          <a:lstStyle>
            <a:lvl1pPr>
              <a:defRPr sz="4267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6347" name="Text Box 27"/>
          <p:cNvSpPr txBox="1">
            <a:spLocks noChangeArrowheads="1"/>
          </p:cNvSpPr>
          <p:nvPr userDrawn="1"/>
        </p:nvSpPr>
        <p:spPr bwMode="auto">
          <a:xfrm>
            <a:off x="842433" y="6429377"/>
            <a:ext cx="6688667" cy="256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1067" noProof="0" dirty="0"/>
          </a:p>
        </p:txBody>
      </p:sp>
      <p:pic>
        <p:nvPicPr>
          <p:cNvPr id="2" name="Picture 1" descr="toolbox_cover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28614"/>
          <a:stretch/>
        </p:blipFill>
        <p:spPr>
          <a:xfrm>
            <a:off x="10383890" y="208265"/>
            <a:ext cx="1613941" cy="624000"/>
          </a:xfrm>
          <a:prstGeom prst="rect">
            <a:avLst/>
          </a:prstGeom>
        </p:spPr>
      </p:pic>
      <p:sp>
        <p:nvSpPr>
          <p:cNvPr id="10" name="Text Box 58"/>
          <p:cNvSpPr txBox="1">
            <a:spLocks noChangeArrowheads="1"/>
          </p:cNvSpPr>
          <p:nvPr userDrawn="1"/>
        </p:nvSpPr>
        <p:spPr bwMode="auto">
          <a:xfrm>
            <a:off x="217099" y="6124764"/>
            <a:ext cx="6688667" cy="256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anchor="b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1067" noProof="0">
                <a:solidFill>
                  <a:schemeClr val="bg1">
                    <a:lumMod val="85000"/>
                  </a:schemeClr>
                </a:solidFill>
              </a:rPr>
              <a:t>ESA UNCLASSIFIED - For Official Use</a:t>
            </a:r>
            <a:endParaRPr lang="en-GB" sz="1067" noProof="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98" b="-5313"/>
          <a:stretch/>
        </p:blipFill>
        <p:spPr>
          <a:xfrm>
            <a:off x="10387200" y="6532800"/>
            <a:ext cx="1595883" cy="192000"/>
          </a:xfrm>
          <a:prstGeom prst="rect">
            <a:avLst/>
          </a:prstGeom>
        </p:spPr>
      </p:pic>
      <p:cxnSp>
        <p:nvCxnSpPr>
          <p:cNvPr id="36" name="Straight Connector 35"/>
          <p:cNvCxnSpPr/>
          <p:nvPr userDrawn="1"/>
        </p:nvCxnSpPr>
        <p:spPr>
          <a:xfrm>
            <a:off x="221243" y="6385584"/>
            <a:ext cx="11766372" cy="0"/>
          </a:xfrm>
          <a:prstGeom prst="line">
            <a:avLst/>
          </a:prstGeom>
          <a:ln w="635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 userDrawn="1"/>
        </p:nvGrpSpPr>
        <p:grpSpPr>
          <a:xfrm>
            <a:off x="229692" y="6544010"/>
            <a:ext cx="9102221" cy="148692"/>
            <a:chOff x="172269" y="6621494"/>
            <a:chExt cx="6826666" cy="111519"/>
          </a:xfrm>
        </p:grpSpPr>
        <p:pic>
          <p:nvPicPr>
            <p:cNvPr id="63" name="Picture 62" descr="at.png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269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4" name="Picture 63" descr="be.png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79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5" name="Picture 64" descr="ca.png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029" y="6621494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6" name="Picture 65" descr="ch.png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566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7" name="Picture 66" descr="cz.png"/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31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de.png"/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0472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dk.png"/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766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ee.png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8298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s.png"/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714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fi.png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1956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r.png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931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gr.png"/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783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hu.png"/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19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ie.png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255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t.png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991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lu.png"/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8472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nl.png"/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9629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o.png"/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338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pl.png"/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4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t.png"/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930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ro.png"/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0460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se.png"/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5801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uk.png"/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053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si.png"/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5327" y="6623401"/>
              <a:ext cx="163385" cy="1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794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782" y="198867"/>
            <a:ext cx="9566461" cy="5745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>
              <a:defRPr baseline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2237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00" y="3296484"/>
            <a:ext cx="10385400" cy="1764585"/>
          </a:xfrm>
          <a:prstGeom prst="rect">
            <a:avLst/>
          </a:prstGeom>
        </p:spPr>
        <p:txBody>
          <a:bodyPr anchor="t"/>
          <a:lstStyle>
            <a:lvl1pPr algn="l">
              <a:defRPr sz="5333" b="0" cap="all">
                <a:solidFill>
                  <a:srgbClr val="0098DB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6000" y="1796295"/>
            <a:ext cx="10385400" cy="1500187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669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image" Target="../media/image4.jpeg"/><Relationship Id="rId18" Type="http://schemas.openxmlformats.org/officeDocument/2006/relationships/image" Target="../media/image9.png"/><Relationship Id="rId26" Type="http://schemas.openxmlformats.org/officeDocument/2006/relationships/image" Target="../media/image17.png"/><Relationship Id="rId3" Type="http://schemas.openxmlformats.org/officeDocument/2006/relationships/slideLayout" Target="../slideLayouts/slideLayout9.xml"/><Relationship Id="rId21" Type="http://schemas.openxmlformats.org/officeDocument/2006/relationships/image" Target="../media/image12.png"/><Relationship Id="rId34" Type="http://schemas.openxmlformats.org/officeDocument/2006/relationships/image" Target="../media/image25.png"/><Relationship Id="rId7" Type="http://schemas.openxmlformats.org/officeDocument/2006/relationships/slideLayout" Target="../slideLayouts/slideLayout13.xml"/><Relationship Id="rId12" Type="http://schemas.openxmlformats.org/officeDocument/2006/relationships/image" Target="../media/image3.png"/><Relationship Id="rId17" Type="http://schemas.openxmlformats.org/officeDocument/2006/relationships/image" Target="../media/image8.png"/><Relationship Id="rId25" Type="http://schemas.openxmlformats.org/officeDocument/2006/relationships/image" Target="../media/image16.png"/><Relationship Id="rId33" Type="http://schemas.openxmlformats.org/officeDocument/2006/relationships/image" Target="../media/image24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7.png"/><Relationship Id="rId20" Type="http://schemas.openxmlformats.org/officeDocument/2006/relationships/image" Target="../media/image11.png"/><Relationship Id="rId29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image" Target="../media/image2.jpeg"/><Relationship Id="rId24" Type="http://schemas.openxmlformats.org/officeDocument/2006/relationships/image" Target="../media/image15.png"/><Relationship Id="rId32" Type="http://schemas.openxmlformats.org/officeDocument/2006/relationships/image" Target="../media/image23.png"/><Relationship Id="rId37" Type="http://schemas.openxmlformats.org/officeDocument/2006/relationships/image" Target="../media/image28.png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6.png"/><Relationship Id="rId23" Type="http://schemas.openxmlformats.org/officeDocument/2006/relationships/image" Target="../media/image14.png"/><Relationship Id="rId28" Type="http://schemas.openxmlformats.org/officeDocument/2006/relationships/image" Target="../media/image19.png"/><Relationship Id="rId36" Type="http://schemas.openxmlformats.org/officeDocument/2006/relationships/image" Target="../media/image27.png"/><Relationship Id="rId10" Type="http://schemas.openxmlformats.org/officeDocument/2006/relationships/theme" Target="../theme/theme2.xml"/><Relationship Id="rId19" Type="http://schemas.openxmlformats.org/officeDocument/2006/relationships/image" Target="../media/image10.png"/><Relationship Id="rId31" Type="http://schemas.openxmlformats.org/officeDocument/2006/relationships/image" Target="../media/image22.png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5.png"/><Relationship Id="rId22" Type="http://schemas.openxmlformats.org/officeDocument/2006/relationships/image" Target="../media/image13.png"/><Relationship Id="rId27" Type="http://schemas.openxmlformats.org/officeDocument/2006/relationships/image" Target="../media/image18.png"/><Relationship Id="rId30" Type="http://schemas.openxmlformats.org/officeDocument/2006/relationships/image" Target="../media/image21.png"/><Relationship Id="rId35" Type="http://schemas.openxmlformats.org/officeDocument/2006/relationships/image" Target="../media/image2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8397"/>
            <a:ext cx="12190293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">
                <a:schemeClr val="bg1"/>
              </a:gs>
              <a:gs pos="88000">
                <a:schemeClr val="accent5">
                  <a:lumMod val="60000"/>
                  <a:lumOff val="40000"/>
                </a:schemeClr>
              </a:gs>
              <a:gs pos="98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3805" tIns="11902" rIns="23805" bIns="11902" rtlCol="0" anchor="ctr"/>
          <a:lstStyle/>
          <a:p>
            <a:pPr algn="ctr"/>
            <a:endParaRPr lang="en-GB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61670"/>
            <a:ext cx="9397099" cy="440744"/>
          </a:xfrm>
          <a:prstGeom prst="rect">
            <a:avLst/>
          </a:prstGeom>
        </p:spPr>
        <p:txBody>
          <a:bodyPr vert="horz" lIns="91428" tIns="45714" rIns="91428" bIns="45714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24744"/>
            <a:ext cx="10972800" cy="5001420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711749"/>
            <a:ext cx="12192000" cy="34286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3805" tIns="11902" rIns="23805" bIns="11902" rtlCol="0" anchor="ctr"/>
          <a:lstStyle/>
          <a:p>
            <a:pPr algn="ctr"/>
            <a:endParaRPr lang="en-GB" sz="1800"/>
          </a:p>
        </p:txBody>
      </p:sp>
      <p:pic>
        <p:nvPicPr>
          <p:cNvPr id="4100" name="Picture 4" descr="P:\IDEAS+\Work - Erica\EO\CCI Portal\42_digital_logo_dark_blue_HI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8406" y="44704"/>
            <a:ext cx="1944245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A3423D-521D-4E66-BBB8-7DAE65AFF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" y="6356351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8C7DB0-6390-4E2B-B5BE-0A13E55F0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A5B5-2973-449E-9945-0DC167826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44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1" r:id="rId5"/>
    <p:sldLayoutId id="2147483654" r:id="rId6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  <p:hf hdr="0" dt="0"/>
  <p:txStyles>
    <p:titleStyle>
      <a:lvl1pPr algn="l" defTabSz="914276" rtl="0" eaLnBrk="1" latinLnBrk="0" hangingPunct="1">
        <a:spcBef>
          <a:spcPct val="0"/>
        </a:spcBef>
        <a:buNone/>
        <a:defRPr sz="3200" b="1" kern="1200">
          <a:ln w="9525">
            <a:solidFill>
              <a:schemeClr val="tx1">
                <a:lumMod val="95000"/>
                <a:lumOff val="5000"/>
              </a:schemeClr>
            </a:solidFill>
          </a:ln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42853" indent="-342853" algn="l" defTabSz="914276" rtl="0" eaLnBrk="1" latinLnBrk="0" hangingPunct="1">
        <a:spcBef>
          <a:spcPts val="600"/>
        </a:spcBef>
        <a:spcAft>
          <a:spcPts val="200"/>
        </a:spcAft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742849" indent="-285711" algn="l" defTabSz="914276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200" kern="1200">
          <a:solidFill>
            <a:schemeClr val="accent1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2845" indent="-228569" algn="l" defTabSz="914276" rtl="0" eaLnBrk="1" latinLnBrk="0" hangingPunct="1">
        <a:spcBef>
          <a:spcPct val="20000"/>
        </a:spcBef>
        <a:buFont typeface="Symbol" panose="05050102010706020507" pitchFamily="18" charset="2"/>
        <a:buChar char="-"/>
        <a:defRPr sz="1800" kern="1200">
          <a:solidFill>
            <a:srgbClr val="003366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599982" indent="-228569" algn="l" defTabSz="914276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600" kern="1200">
          <a:solidFill>
            <a:srgbClr val="003366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120" indent="-228569" algn="l" defTabSz="914276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rgbClr val="003366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258" indent="-228569" algn="l" defTabSz="91427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96" indent="-228569" algn="l" defTabSz="91427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34" indent="-228569" algn="l" defTabSz="91427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72" indent="-228569" algn="l" defTabSz="91427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8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76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14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51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89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27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65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03" algn="l" defTabSz="9142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olbox_inside.jp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057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3122"/>
          <a:stretch/>
        </p:blipFill>
        <p:spPr>
          <a:xfrm>
            <a:off x="10383890" y="207247"/>
            <a:ext cx="1613941" cy="672000"/>
          </a:xfrm>
          <a:prstGeom prst="rect">
            <a:avLst/>
          </a:prstGeom>
        </p:spPr>
      </p:pic>
      <p:sp>
        <p:nvSpPr>
          <p:cNvPr id="552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0400" y="969600"/>
            <a:ext cx="11664000" cy="509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2" name="Picture 11" descr="PPT_Footer.jpg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69050"/>
            <a:ext cx="12192000" cy="488951"/>
          </a:xfrm>
          <a:prstGeom prst="rect">
            <a:avLst/>
          </a:prstGeom>
        </p:spPr>
      </p:pic>
      <p:sp>
        <p:nvSpPr>
          <p:cNvPr id="14" name="Text Box 38"/>
          <p:cNvSpPr txBox="1">
            <a:spLocks noChangeArrowheads="1"/>
          </p:cNvSpPr>
          <p:nvPr/>
        </p:nvSpPr>
        <p:spPr bwMode="auto">
          <a:xfrm>
            <a:off x="220801" y="6107603"/>
            <a:ext cx="2645917" cy="256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1067" noProof="0">
                <a:solidFill>
                  <a:schemeClr val="tx1">
                    <a:lumMod val="75000"/>
                    <a:lumOff val="25000"/>
                  </a:schemeClr>
                </a:solidFill>
              </a:rPr>
              <a:t>ESA UNCLASSIFIED - For Official Use</a:t>
            </a:r>
            <a:endParaRPr lang="en-GB" sz="1067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 Box 34"/>
          <p:cNvSpPr txBox="1">
            <a:spLocks noChangeAspect="1" noChangeArrowheads="1"/>
          </p:cNvSpPr>
          <p:nvPr/>
        </p:nvSpPr>
        <p:spPr bwMode="auto">
          <a:xfrm>
            <a:off x="9052201" y="6107603"/>
            <a:ext cx="2948884" cy="256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067" noProof="1">
                <a:solidFill>
                  <a:schemeClr val="bg2"/>
                </a:solidFill>
              </a:rPr>
              <a:t>Author | ESRIN | 18/10/2016 | Slide  </a:t>
            </a:r>
            <a:fld id="{74715171-953B-462A-B427-D01C79F554CB}" type="slidenum">
              <a:rPr lang="en-GB" sz="1067" noProof="1" smtClean="0">
                <a:solidFill>
                  <a:schemeClr val="bg2"/>
                </a:solidFill>
              </a:rPr>
              <a:t>‹#›</a:t>
            </a:fld>
            <a:endParaRPr lang="en-GB" sz="1067" noProof="1">
              <a:solidFill>
                <a:schemeClr val="bg2"/>
              </a:solidFill>
            </a:endParaRP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229692" y="6544010"/>
            <a:ext cx="9102221" cy="148692"/>
            <a:chOff x="172269" y="6621494"/>
            <a:chExt cx="6826666" cy="111519"/>
          </a:xfrm>
        </p:grpSpPr>
        <p:pic>
          <p:nvPicPr>
            <p:cNvPr id="35" name="Picture 34" descr="at.png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269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6" name="Picture 35" descr="be.png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79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7" name="Picture 36" descr="ca.png"/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029" y="6621494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" name="Picture 37" descr="ch.png"/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566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5" name="Picture 64" descr="cz.png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31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6" name="Picture 65" descr="de.png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0472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7" name="Picture 66" descr="dk.png"/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766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ee.png"/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8298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es.png"/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714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fi.png"/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1956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fr.png"/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931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gr.png"/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783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hu.png"/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519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ie.png"/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255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it.png"/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991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lu.png"/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8472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nl.png"/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9629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no.png"/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338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pl.png"/>
            <p:cNvPicPr>
              <a:picLocks noChangeAspect="1"/>
            </p:cNvPicPr>
            <p:nvPr userDrawn="1"/>
          </p:nvPicPr>
          <p:blipFill>
            <a:blip r:embed="rId3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47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pt.png"/>
            <p:cNvPicPr>
              <a:picLocks noChangeAspect="1"/>
            </p:cNvPicPr>
            <p:nvPr userDrawn="1"/>
          </p:nvPicPr>
          <p:blipFill>
            <a:blip r:embed="rId3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9303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ro.png"/>
            <p:cNvPicPr>
              <a:picLocks noChangeAspect="1"/>
            </p:cNvPicPr>
            <p:nvPr userDrawn="1"/>
          </p:nvPicPr>
          <p:blipFill>
            <a:blip r:embed="rId3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0460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se.png"/>
            <p:cNvPicPr>
              <a:picLocks noChangeAspect="1"/>
            </p:cNvPicPr>
            <p:nvPr userDrawn="1"/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5801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uk.png"/>
            <p:cNvPicPr>
              <a:picLocks noChangeAspect="1"/>
            </p:cNvPicPr>
            <p:nvPr userDrawn="1"/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0535" y="6624669"/>
              <a:ext cx="163906" cy="10834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si.png"/>
            <p:cNvPicPr>
              <a:picLocks noChangeAspect="1"/>
            </p:cNvPicPr>
            <p:nvPr userDrawn="1"/>
          </p:nvPicPr>
          <p:blipFill>
            <a:blip r:embed="rId3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5327" y="6623401"/>
              <a:ext cx="163385" cy="1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084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933" b="0" dirty="0" smtClean="0">
          <a:solidFill>
            <a:srgbClr val="0070C0"/>
          </a:solidFill>
          <a:latin typeface="Verdana"/>
          <a:ea typeface="+mj-ea"/>
          <a:cs typeface="Verdana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2933" b="1">
          <a:solidFill>
            <a:schemeClr val="bg1"/>
          </a:solidFill>
          <a:latin typeface="Verdana" pitchFamily="34" charset="0"/>
        </a:defRPr>
      </a:lvl9pPr>
    </p:titleStyle>
    <p:bodyStyle>
      <a:lvl1pPr marL="0" indent="-457189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Tx/>
        <a:buNone/>
        <a:defRPr lang="en-GB" sz="2133" dirty="0" smtClean="0">
          <a:solidFill>
            <a:schemeClr val="bg2"/>
          </a:solidFill>
          <a:latin typeface="Verdana"/>
          <a:ea typeface="+mn-ea"/>
          <a:cs typeface="Verdana"/>
        </a:defRPr>
      </a:lvl1pPr>
      <a:lvl2pPr marL="1079973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2133" dirty="0" smtClean="0">
          <a:solidFill>
            <a:schemeClr val="bg2"/>
          </a:solidFill>
          <a:latin typeface="Verdana"/>
          <a:ea typeface="+mn-ea"/>
          <a:cs typeface="Verdana"/>
        </a:defRPr>
      </a:lvl2pPr>
      <a:lvl3pPr marL="1876753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2133" dirty="0" smtClean="0">
          <a:solidFill>
            <a:schemeClr val="bg2"/>
          </a:solidFill>
          <a:latin typeface="Verdana"/>
          <a:ea typeface="+mn-ea"/>
          <a:cs typeface="Verdana"/>
        </a:defRPr>
      </a:lvl3pPr>
      <a:lvl4pPr marL="2673533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2133" dirty="0" smtClean="0">
          <a:solidFill>
            <a:schemeClr val="bg2"/>
          </a:solidFill>
          <a:latin typeface="Verdana"/>
          <a:ea typeface="+mn-ea"/>
          <a:cs typeface="Verdana"/>
        </a:defRPr>
      </a:lvl4pPr>
      <a:lvl5pPr marL="3470313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2133" dirty="0" smtClean="0">
          <a:solidFill>
            <a:schemeClr val="bg2"/>
          </a:solidFill>
          <a:latin typeface="Verdana"/>
          <a:ea typeface="+mn-ea"/>
          <a:cs typeface="Verdana"/>
        </a:defRPr>
      </a:lvl5pPr>
      <a:lvl6pPr marL="4639617" indent="-558786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2133">
          <a:solidFill>
            <a:schemeClr val="bg2"/>
          </a:solidFill>
          <a:latin typeface="+mn-lt"/>
        </a:defRPr>
      </a:lvl6pPr>
      <a:lvl7pPr marL="5249202" indent="-558786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2133">
          <a:solidFill>
            <a:schemeClr val="bg2"/>
          </a:solidFill>
          <a:latin typeface="+mn-lt"/>
        </a:defRPr>
      </a:lvl7pPr>
      <a:lvl8pPr marL="5858787" indent="-558786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2133">
          <a:solidFill>
            <a:schemeClr val="bg2"/>
          </a:solidFill>
          <a:latin typeface="+mn-lt"/>
        </a:defRPr>
      </a:lvl8pPr>
      <a:lvl9pPr marL="6468372" indent="-558786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2133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CI-Tools/cate-core" TargetMode="External"/><Relationship Id="rId2" Type="http://schemas.openxmlformats.org/officeDocument/2006/relationships/hyperlink" Target="https://github.com/CCI-Tools/cate-core/releas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ct-core.readthedocs.io/en/latest/" TargetMode="External"/><Relationship Id="rId4" Type="http://schemas.openxmlformats.org/officeDocument/2006/relationships/hyperlink" Target="https://github.com/CCI-Tools/cate-desktop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4C7C994-5E67-4818-B0A1-AF6BA456EF49}"/>
              </a:ext>
            </a:extLst>
          </p:cNvPr>
          <p:cNvSpPr txBox="1">
            <a:spLocks/>
          </p:cNvSpPr>
          <p:nvPr/>
        </p:nvSpPr>
        <p:spPr>
          <a:xfrm>
            <a:off x="4271798" y="1772816"/>
            <a:ext cx="7680853" cy="2031568"/>
          </a:xfrm>
          <a:prstGeom prst="rect">
            <a:avLst/>
          </a:prstGeom>
        </p:spPr>
        <p:txBody>
          <a:bodyPr vert="horz" lIns="121904" tIns="60952" rIns="121904" bIns="60952" rtlCol="0" anchor="ctr">
            <a:noAutofit/>
          </a:bodyPr>
          <a:lstStyle>
            <a:lvl1pPr algn="ctr" defTabSz="914276" rtl="0" eaLnBrk="1" latinLnBrk="0" hangingPunct="1">
              <a:spcBef>
                <a:spcPct val="0"/>
              </a:spcBef>
              <a:buNone/>
              <a:defRPr sz="4000" b="1" kern="1200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r" defTabSz="1219004"/>
            <a:r>
              <a:rPr lang="en-GB" sz="4800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</a:rPr>
              <a:t>Cate Desktop (GUI)</a:t>
            </a:r>
            <a:br>
              <a:rPr lang="en-GB" sz="4800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</a:rPr>
            </a:br>
            <a:r>
              <a:rPr lang="en-GB" sz="4800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</a:rPr>
              <a:t>Cate Programming (API)</a:t>
            </a:r>
            <a:br>
              <a:rPr lang="en-GB" sz="4800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</a:rPr>
            </a:br>
            <a:r>
              <a:rPr lang="en-GB" sz="4800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</a:rPr>
              <a:t>Cate Command Line (CLI) </a:t>
            </a:r>
          </a:p>
        </p:txBody>
      </p:sp>
    </p:spTree>
    <p:extLst>
      <p:ext uri="{BB962C8B-B14F-4D97-AF65-F5344CB8AC3E}">
        <p14:creationId xmlns:p14="http://schemas.microsoft.com/office/powerpoint/2010/main" val="433976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4FF82-E1A3-4263-88B9-AC6D31EA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Time Series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0A384-C876-4A71-B227-E45F32F93F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618856" cy="489575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Create time series plot easily from </a:t>
            </a:r>
            <a:r>
              <a:rPr lang="en-GB" b="1" dirty="0"/>
              <a:t>selected placemark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dirty="0"/>
          </a:p>
          <a:p>
            <a:r>
              <a:rPr lang="en-GB" dirty="0"/>
              <a:t>and </a:t>
            </a:r>
            <a:r>
              <a:rPr lang="en-GB" b="1" dirty="0"/>
              <a:t>selected variable</a:t>
            </a:r>
          </a:p>
          <a:p>
            <a:endParaRPr lang="en-GB" b="1" dirty="0"/>
          </a:p>
          <a:p>
            <a:endParaRPr lang="en-GB" b="1" dirty="0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0ED601FF-C7BD-439D-836B-4F8BA8C59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96" y="1090133"/>
            <a:ext cx="3156420" cy="4680520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pic>
        <p:nvPicPr>
          <p:cNvPr id="6" name="Grafik 5" descr="Ein Bild, das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4D502C56-DB04-4979-9B14-7302AB5C7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56" y="2088420"/>
            <a:ext cx="4490593" cy="2848358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A026A6-5C0A-4A9C-A78D-3FF06E01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145A5B-402F-45E0-B98B-24362AD6A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84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4FF82-E1A3-4263-88B9-AC6D31EA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Time Series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0A384-C876-4A71-B227-E45F32F93F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618856" cy="489575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Create time series plot easily from </a:t>
            </a:r>
            <a:r>
              <a:rPr lang="en-GB" b="1" dirty="0"/>
              <a:t>selected placemark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dirty="0"/>
          </a:p>
          <a:p>
            <a:r>
              <a:rPr lang="en-GB" dirty="0"/>
              <a:t>and </a:t>
            </a:r>
            <a:r>
              <a:rPr lang="en-GB" b="1" dirty="0"/>
              <a:t>selected variable</a:t>
            </a:r>
          </a:p>
          <a:p>
            <a:endParaRPr lang="en-GB" b="1" dirty="0"/>
          </a:p>
          <a:p>
            <a:endParaRPr lang="en-GB" b="1" dirty="0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0ED601FF-C7BD-439D-836B-4F8BA8C59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96" y="1090133"/>
            <a:ext cx="3156420" cy="4680520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pic>
        <p:nvPicPr>
          <p:cNvPr id="6" name="Grafik 5" descr="Ein Bild, das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4D502C56-DB04-4979-9B14-7302AB5C7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56" y="2088420"/>
            <a:ext cx="4490593" cy="2848358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18192A00-36CB-44CF-8F12-7E8D72008B81}"/>
              </a:ext>
            </a:extLst>
          </p:cNvPr>
          <p:cNvSpPr/>
          <p:nvPr/>
        </p:nvSpPr>
        <p:spPr>
          <a:xfrm>
            <a:off x="8760296" y="3068960"/>
            <a:ext cx="576064" cy="576064"/>
          </a:xfrm>
          <a:prstGeom prst="ellipse">
            <a:avLst/>
          </a:prstGeom>
          <a:noFill/>
          <a:ln w="57150">
            <a:solidFill>
              <a:srgbClr val="FFFF00">
                <a:alpha val="72941"/>
              </a:srgbClr>
            </a:solidFill>
          </a:ln>
          <a:effectLst>
            <a:glow rad="1270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6E0DA94-24D5-497E-9350-E4D0018B8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91F3345-6579-49D7-A915-71D4D1CF1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880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2A5380-C7AD-45DC-88FE-6439EF4D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Time Series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D8A6B8-8070-4FD8-99CD-9DFACEF98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CFD9433-1509-4C96-B5AA-C29F34E24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68288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07B6118-C991-43D9-86FD-1E139D8F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5FCE32-7D8F-4344-A6B5-4A011D14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20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4C7C994-5E67-4818-B0A1-AF6BA456EF49}"/>
              </a:ext>
            </a:extLst>
          </p:cNvPr>
          <p:cNvSpPr txBox="1">
            <a:spLocks/>
          </p:cNvSpPr>
          <p:nvPr/>
        </p:nvSpPr>
        <p:spPr>
          <a:xfrm>
            <a:off x="4271798" y="1772816"/>
            <a:ext cx="7680853" cy="2031568"/>
          </a:xfrm>
          <a:prstGeom prst="rect">
            <a:avLst/>
          </a:prstGeom>
        </p:spPr>
        <p:txBody>
          <a:bodyPr vert="horz" lIns="121904" tIns="60952" rIns="121904" bIns="60952" rtlCol="0" anchor="ctr">
            <a:noAutofit/>
          </a:bodyPr>
          <a:lstStyle>
            <a:lvl1pPr algn="ctr" defTabSz="914276" rtl="0" eaLnBrk="1" latinLnBrk="0" hangingPunct="1">
              <a:spcBef>
                <a:spcPct val="0"/>
              </a:spcBef>
              <a:buNone/>
              <a:defRPr sz="4000" b="1" kern="1200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r" defTabSz="121900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Desktop (GUI)</a:t>
            </a:r>
            <a:b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</a:b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Programming (API)</a:t>
            </a:r>
            <a:b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</a:b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Command Line (CLI)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B3FF34-A23D-4017-B0E5-E68510AF2EFE}"/>
              </a:ext>
            </a:extLst>
          </p:cNvPr>
          <p:cNvSpPr/>
          <p:nvPr/>
        </p:nvSpPr>
        <p:spPr>
          <a:xfrm>
            <a:off x="4271798" y="5013176"/>
            <a:ext cx="75777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Workspace and Workflow</a:t>
            </a:r>
          </a:p>
        </p:txBody>
      </p:sp>
    </p:spTree>
    <p:extLst>
      <p:ext uri="{BB962C8B-B14F-4D97-AF65-F5344CB8AC3E}">
        <p14:creationId xmlns:p14="http://schemas.microsoft.com/office/powerpoint/2010/main" val="2283798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00">
        <p:fade/>
      </p:transition>
    </mc:Choice>
    <mc:Fallback>
      <p:transition spd="med" advTm="4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D28CE-0C2E-4847-8514-E3946321C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Workspace and Workflow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331E3E-94CE-47FB-AA35-60D5A8F0E1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330824" cy="4895750"/>
          </a:xfrm>
        </p:spPr>
        <p:txBody>
          <a:bodyPr/>
          <a:lstStyle/>
          <a:p>
            <a:r>
              <a:rPr lang="en-GB" dirty="0"/>
              <a:t>Every step you perform, is a </a:t>
            </a:r>
            <a:r>
              <a:rPr lang="en-GB" b="1" dirty="0"/>
              <a:t>step of a workflow</a:t>
            </a:r>
            <a:r>
              <a:rPr lang="en-GB" dirty="0"/>
              <a:t> within your workspace</a:t>
            </a:r>
          </a:p>
        </p:txBody>
      </p:sp>
      <p:pic>
        <p:nvPicPr>
          <p:cNvPr id="13" name="Grafik 12" descr="Ein Bild, das Screenshot, schwarz enthält.&#10;&#10;Mit sehr hoher Zuverlässigkeit generierte Beschreibung">
            <a:extLst>
              <a:ext uri="{FF2B5EF4-FFF2-40B4-BE49-F238E27FC236}">
                <a16:creationId xmlns:a16="http://schemas.microsoft.com/office/drawing/2014/main" id="{C47A47B0-CC44-42AC-8BED-66608F26C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8" y="1123378"/>
            <a:ext cx="3672408" cy="4812842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7ACF74-AFD1-448B-A725-028E6012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E0B3CD-4389-404B-A1BB-0357D4355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893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D28CE-0C2E-4847-8514-E3946321C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Workspace and Workflow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331E3E-94CE-47FB-AA35-60D5A8F0E1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330824" cy="4895750"/>
          </a:xfrm>
        </p:spPr>
        <p:txBody>
          <a:bodyPr/>
          <a:lstStyle/>
          <a:p>
            <a:r>
              <a:rPr lang="en-GB" dirty="0"/>
              <a:t>Every step you perform, is a </a:t>
            </a:r>
            <a:r>
              <a:rPr lang="en-GB" b="1" dirty="0"/>
              <a:t>step of a workflow</a:t>
            </a:r>
            <a:r>
              <a:rPr lang="en-GB" dirty="0"/>
              <a:t> within your workspace</a:t>
            </a:r>
          </a:p>
          <a:p>
            <a:endParaRPr lang="en-GB" dirty="0"/>
          </a:p>
          <a:p>
            <a:r>
              <a:rPr lang="en-GB" dirty="0"/>
              <a:t>The result of every step is a </a:t>
            </a:r>
            <a:r>
              <a:rPr lang="en-GB" b="1" dirty="0"/>
              <a:t>new resource </a:t>
            </a:r>
            <a:r>
              <a:rPr lang="en-GB" dirty="0"/>
              <a:t>which can be used as input to another step</a:t>
            </a:r>
          </a:p>
        </p:txBody>
      </p:sp>
      <p:pic>
        <p:nvPicPr>
          <p:cNvPr id="7" name="Grafik 6" descr="Ein Bild, das Screenshot, Text, schwarz enthält.&#10;&#10;Mit hoher Zuverlässigkeit generierte Beschreibung">
            <a:extLst>
              <a:ext uri="{FF2B5EF4-FFF2-40B4-BE49-F238E27FC236}">
                <a16:creationId xmlns:a16="http://schemas.microsoft.com/office/drawing/2014/main" id="{C08E91DC-8679-4611-9918-8F8E90DBF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8" y="1124744"/>
            <a:ext cx="3672408" cy="4896544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C78D89B-1A19-4954-B558-4086C17B2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04E824-8849-44F2-9A6C-AFAAAF4C5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61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D28CE-0C2E-4847-8514-E3946321C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Workspace and Workflow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331E3E-94CE-47FB-AA35-60D5A8F0E1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330824" cy="4895750"/>
          </a:xfrm>
        </p:spPr>
        <p:txBody>
          <a:bodyPr>
            <a:normAutofit/>
          </a:bodyPr>
          <a:lstStyle/>
          <a:p>
            <a:r>
              <a:rPr lang="en-GB" dirty="0"/>
              <a:t>Every step you perform, is a </a:t>
            </a:r>
            <a:r>
              <a:rPr lang="en-GB" b="1" dirty="0"/>
              <a:t>step of a workflow</a:t>
            </a:r>
            <a:r>
              <a:rPr lang="en-GB" dirty="0"/>
              <a:t> within your workspace</a:t>
            </a:r>
          </a:p>
          <a:p>
            <a:endParaRPr lang="en-GB" dirty="0"/>
          </a:p>
          <a:p>
            <a:r>
              <a:rPr lang="en-GB" dirty="0"/>
              <a:t>The result of every step is a </a:t>
            </a:r>
            <a:r>
              <a:rPr lang="en-GB" b="1" dirty="0"/>
              <a:t>new resource </a:t>
            </a:r>
            <a:r>
              <a:rPr lang="en-GB" dirty="0"/>
              <a:t>which can be used as input to another step</a:t>
            </a:r>
          </a:p>
          <a:p>
            <a:endParaRPr lang="en-GB" dirty="0"/>
          </a:p>
          <a:p>
            <a:r>
              <a:rPr lang="en-GB" dirty="0"/>
              <a:t>(</a:t>
            </a:r>
            <a:r>
              <a:rPr lang="en-GB" dirty="0" err="1"/>
              <a:t>NetCDF</a:t>
            </a:r>
            <a:r>
              <a:rPr lang="en-GB" dirty="0"/>
              <a:t>) dataset resources contain the actual </a:t>
            </a:r>
            <a:br>
              <a:rPr lang="en-GB" dirty="0"/>
            </a:br>
            <a:r>
              <a:rPr lang="en-GB" b="1" dirty="0"/>
              <a:t>geo-physical ECVs</a:t>
            </a:r>
          </a:p>
        </p:txBody>
      </p:sp>
      <p:pic>
        <p:nvPicPr>
          <p:cNvPr id="8" name="Grafik 7" descr="Ein Bild, das Text,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143C3698-3081-4D28-8105-3DDAC89B3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7" y="1105702"/>
            <a:ext cx="3324689" cy="491558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17782C-AD68-4A7D-93E2-4C58E5F7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20C39C-CD33-4407-887A-25D9DF480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11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A7290-4C30-4A9B-AC6A-2ED9B483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283152" cy="504056"/>
          </a:xfrm>
        </p:spPr>
        <p:txBody>
          <a:bodyPr/>
          <a:lstStyle/>
          <a:p>
            <a:r>
              <a:rPr lang="en-GB" sz="2800" dirty="0"/>
              <a:t>Python Programming &amp; Batch Processing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77483A-9928-4C45-B33E-B287BB4F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1" y="1125538"/>
            <a:ext cx="3826768" cy="4895750"/>
          </a:xfrm>
        </p:spPr>
        <p:txBody>
          <a:bodyPr/>
          <a:lstStyle/>
          <a:p>
            <a:r>
              <a:rPr lang="en-GB" dirty="0"/>
              <a:t>Remember, every operation is a new </a:t>
            </a:r>
            <a:r>
              <a:rPr lang="en-GB" b="1" dirty="0"/>
              <a:t>workflow step</a:t>
            </a:r>
          </a:p>
          <a:p>
            <a:endParaRPr lang="en-GB" dirty="0"/>
          </a:p>
        </p:txBody>
      </p:sp>
      <p:pic>
        <p:nvPicPr>
          <p:cNvPr id="5" name="Grafik 4" descr="Ein Bild, das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8DC753FC-02F2-4A61-8FD7-D240DF9FA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185" y="1556792"/>
            <a:ext cx="4229690" cy="3886742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72AB14E-F6B8-46DD-A95E-D28319289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AFA67B-40F5-4BE4-B181-7B990CEA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A7290-4C30-4A9B-AC6A-2ED9B483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400273" cy="504056"/>
          </a:xfrm>
        </p:spPr>
        <p:txBody>
          <a:bodyPr/>
          <a:lstStyle/>
          <a:p>
            <a:r>
              <a:rPr lang="en-GB" sz="2800" dirty="0"/>
              <a:t>Python Programming &amp; Batch Processing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77483A-9928-4C45-B33E-B287BB4F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1" y="1125538"/>
            <a:ext cx="3826768" cy="4895750"/>
          </a:xfrm>
        </p:spPr>
        <p:txBody>
          <a:bodyPr/>
          <a:lstStyle/>
          <a:p>
            <a:r>
              <a:rPr lang="en-GB" dirty="0"/>
              <a:t>Remember, every operation is a new </a:t>
            </a:r>
            <a:r>
              <a:rPr lang="en-GB" b="1" dirty="0"/>
              <a:t>workflow step</a:t>
            </a:r>
          </a:p>
          <a:p>
            <a:endParaRPr lang="en-GB" dirty="0"/>
          </a:p>
          <a:p>
            <a:r>
              <a:rPr lang="en-GB" dirty="0"/>
              <a:t>Same workflows can be executed from </a:t>
            </a:r>
            <a:r>
              <a:rPr lang="en-GB" b="1" dirty="0"/>
              <a:t>Python</a:t>
            </a:r>
            <a:r>
              <a:rPr lang="en-GB" dirty="0"/>
              <a:t> or from the </a:t>
            </a:r>
            <a:br>
              <a:rPr lang="en-GB" dirty="0"/>
            </a:br>
            <a:r>
              <a:rPr lang="en-GB" b="1" dirty="0"/>
              <a:t>Command-Line Interface (CLI)</a:t>
            </a:r>
          </a:p>
        </p:txBody>
      </p:sp>
      <p:pic>
        <p:nvPicPr>
          <p:cNvPr id="5" name="Grafik 4" descr="Ein Bild, das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8DC753FC-02F2-4A61-8FD7-D240DF9FA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185" y="1556792"/>
            <a:ext cx="4229690" cy="3886742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B4F11B89-01AD-4ACB-B39A-B83F4FC2934A}"/>
              </a:ext>
            </a:extLst>
          </p:cNvPr>
          <p:cNvSpPr/>
          <p:nvPr/>
        </p:nvSpPr>
        <p:spPr>
          <a:xfrm>
            <a:off x="9381474" y="1718738"/>
            <a:ext cx="576065" cy="576064"/>
          </a:xfrm>
          <a:prstGeom prst="ellipse">
            <a:avLst/>
          </a:prstGeom>
          <a:noFill/>
          <a:ln w="57150">
            <a:solidFill>
              <a:srgbClr val="FFFF00">
                <a:alpha val="72941"/>
              </a:srgbClr>
            </a:solidFill>
          </a:ln>
          <a:effectLst>
            <a:glow rad="1270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31DFE0-D0BA-486F-BCEC-FFEEA166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FF975EE-406D-445D-825F-F17CCE83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2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A7290-4C30-4A9B-AC6A-2ED9B483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715200" cy="504056"/>
          </a:xfrm>
        </p:spPr>
        <p:txBody>
          <a:bodyPr/>
          <a:lstStyle/>
          <a:p>
            <a:r>
              <a:rPr lang="en-GB" sz="2800" dirty="0">
                <a:ln w="9525">
                  <a:solidFill>
                    <a:prstClr val="black">
                      <a:lumMod val="95000"/>
                      <a:lumOff val="5000"/>
                    </a:prstClr>
                  </a:solidFill>
                </a:ln>
                <a:solidFill>
                  <a:prstClr val="white"/>
                </a:solidFill>
              </a:rPr>
              <a:t>Python Programming &amp; Batch Processing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77483A-9928-4C45-B33E-B287BB4F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1" y="1125538"/>
            <a:ext cx="3826768" cy="4895750"/>
          </a:xfrm>
        </p:spPr>
        <p:txBody>
          <a:bodyPr/>
          <a:lstStyle/>
          <a:p>
            <a:r>
              <a:rPr lang="en-GB" dirty="0"/>
              <a:t>Remember, every operation is a new </a:t>
            </a:r>
            <a:r>
              <a:rPr lang="en-GB" b="1" dirty="0"/>
              <a:t>workflow step</a:t>
            </a:r>
          </a:p>
          <a:p>
            <a:endParaRPr lang="en-GB" dirty="0"/>
          </a:p>
          <a:p>
            <a:r>
              <a:rPr lang="en-GB" dirty="0"/>
              <a:t>Same workflows can be executed from </a:t>
            </a:r>
            <a:r>
              <a:rPr lang="en-GB" b="1" dirty="0"/>
              <a:t>Python</a:t>
            </a:r>
            <a:r>
              <a:rPr lang="en-GB" dirty="0"/>
              <a:t> or from the </a:t>
            </a:r>
            <a:br>
              <a:rPr lang="en-GB" dirty="0"/>
            </a:br>
            <a:r>
              <a:rPr lang="en-GB" b="1" dirty="0"/>
              <a:t>Command-Line Interface (CLI)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B4F11B89-01AD-4ACB-B39A-B83F4FC2934A}"/>
              </a:ext>
            </a:extLst>
          </p:cNvPr>
          <p:cNvSpPr/>
          <p:nvPr/>
        </p:nvSpPr>
        <p:spPr>
          <a:xfrm>
            <a:off x="9381474" y="1718738"/>
            <a:ext cx="576065" cy="576064"/>
          </a:xfrm>
          <a:prstGeom prst="ellipse">
            <a:avLst/>
          </a:prstGeom>
          <a:noFill/>
          <a:ln w="57150">
            <a:solidFill>
              <a:srgbClr val="FFFF00">
                <a:alpha val="72941"/>
              </a:srgbClr>
            </a:solidFill>
          </a:ln>
          <a:effectLst>
            <a:glow rad="1270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 descr="Ein Bild, das Text, schwarz,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E4329819-6F9E-41B5-AFD9-82A0BF915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123" y="1556792"/>
            <a:ext cx="4211752" cy="383099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5F52A3-530B-46AE-9138-6537D6248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C806647-E27E-4A2A-9820-5896E686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810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7B0874-2217-4160-9CB9-E06386A27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Cate Desktop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BC86BC2-00DD-4865-AB33-F8B82F52F2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Monitor, Elektronik, Foto enthält.&#10;&#10;Mit hoher Zuverlässigkeit generierte Beschreibung">
            <a:extLst>
              <a:ext uri="{FF2B5EF4-FFF2-40B4-BE49-F238E27FC236}">
                <a16:creationId xmlns:a16="http://schemas.microsoft.com/office/drawing/2014/main" id="{7A2B4F3B-2AD8-4D3C-A717-1B3462B34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0296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55DC9A2-854E-42CE-97EA-E3C145DBE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CCC65F-D556-401D-BDD3-0DF81965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75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18F93767-9881-49D0-B1A5-9C9C9C6A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859216" cy="504056"/>
          </a:xfrm>
        </p:spPr>
        <p:txBody>
          <a:bodyPr/>
          <a:lstStyle/>
          <a:p>
            <a:r>
              <a:rPr lang="en-GB" sz="2800" dirty="0">
                <a:ln w="9525">
                  <a:solidFill>
                    <a:prstClr val="black">
                      <a:lumMod val="95000"/>
                      <a:lumOff val="5000"/>
                    </a:prstClr>
                  </a:solidFill>
                </a:ln>
                <a:solidFill>
                  <a:prstClr val="white"/>
                </a:solidFill>
              </a:rPr>
              <a:t>Python Programming &amp; Batch Processing</a:t>
            </a:r>
            <a:endParaRPr lang="en-GB" dirty="0"/>
          </a:p>
        </p:txBody>
      </p:sp>
      <p:pic>
        <p:nvPicPr>
          <p:cNvPr id="16" name="Inhaltsplatzhalter 15" descr="Ein Bild, das Person enthält.&#10;&#10;Mit hoher Zuverlässigkeit generierte Beschreibung">
            <a:extLst>
              <a:ext uri="{FF2B5EF4-FFF2-40B4-BE49-F238E27FC236}">
                <a16:creationId xmlns:a16="http://schemas.microsoft.com/office/drawing/2014/main" id="{568972B3-E5D6-4B99-8FE1-C9BA9C8A39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25" y="2276872"/>
            <a:ext cx="4038600" cy="1362550"/>
          </a:xfrm>
        </p:spPr>
      </p:pic>
      <p:sp>
        <p:nvSpPr>
          <p:cNvPr id="20" name="Inhaltsplatzhalter 19">
            <a:extLst>
              <a:ext uri="{FF2B5EF4-FFF2-40B4-BE49-F238E27FC236}">
                <a16:creationId xmlns:a16="http://schemas.microsoft.com/office/drawing/2014/main" id="{5F861F34-6F7D-4F71-9A6D-C0FE5F3EF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43424"/>
            <a:ext cx="4038600" cy="720079"/>
          </a:xfrm>
        </p:spPr>
        <p:txBody>
          <a:bodyPr/>
          <a:lstStyle/>
          <a:p>
            <a:r>
              <a:rPr lang="en-GB" dirty="0"/>
              <a:t>Exported CLI Calls</a:t>
            </a:r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B249C9A3-6465-485F-B29D-3E04A8109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176" y="2256284"/>
            <a:ext cx="4054624" cy="2561348"/>
          </a:xfrm>
          <a:prstGeom prst="rect">
            <a:avLst/>
          </a:prstGeom>
        </p:spPr>
      </p:pic>
      <p:sp>
        <p:nvSpPr>
          <p:cNvPr id="21" name="Inhaltsplatzhalter 19">
            <a:extLst>
              <a:ext uri="{FF2B5EF4-FFF2-40B4-BE49-F238E27FC236}">
                <a16:creationId xmlns:a16="http://schemas.microsoft.com/office/drawing/2014/main" id="{4F2678B1-A03F-43A9-8312-3BCB02E0C259}"/>
              </a:ext>
            </a:extLst>
          </p:cNvPr>
          <p:cNvSpPr txBox="1">
            <a:spLocks/>
          </p:cNvSpPr>
          <p:nvPr/>
        </p:nvSpPr>
        <p:spPr>
          <a:xfrm>
            <a:off x="1981200" y="1343423"/>
            <a:ext cx="4038600" cy="720079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>
            <a:lvl1pPr marL="342853" indent="-342853" algn="l" defTabSz="914276" rtl="0" eaLnBrk="1" latinLnBrk="0" hangingPunct="1">
              <a:spcBef>
                <a:spcPts val="600"/>
              </a:spcBef>
              <a:spcAft>
                <a:spcPts val="200"/>
              </a:spcAft>
              <a:buFont typeface="Arial" pitchFamily="34" charset="0"/>
              <a:buChar char="•"/>
              <a:defRPr sz="2400" kern="1200">
                <a:solidFill>
                  <a:schemeClr val="tx2">
                    <a:lumMod val="5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742849" indent="-285711" algn="l" defTabSz="914276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2845" indent="-228569" algn="l" defTabSz="914276" rtl="0" eaLnBrk="1" latinLnBrk="0" hangingPunct="1">
              <a:spcBef>
                <a:spcPct val="200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599982" indent="-228569" algn="l" defTabSz="914276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120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258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96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534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72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22" name="Inhaltsplatzhalter 19">
            <a:extLst>
              <a:ext uri="{FF2B5EF4-FFF2-40B4-BE49-F238E27FC236}">
                <a16:creationId xmlns:a16="http://schemas.microsoft.com/office/drawing/2014/main" id="{5C1AD1BB-B5BF-4775-88B1-92BCDD971623}"/>
              </a:ext>
            </a:extLst>
          </p:cNvPr>
          <p:cNvSpPr txBox="1">
            <a:spLocks/>
          </p:cNvSpPr>
          <p:nvPr/>
        </p:nvSpPr>
        <p:spPr>
          <a:xfrm>
            <a:off x="1965176" y="1340769"/>
            <a:ext cx="4038600" cy="720079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>
            <a:lvl1pPr marL="342853" indent="-342853" algn="l" defTabSz="914276" rtl="0" eaLnBrk="1" latinLnBrk="0" hangingPunct="1">
              <a:spcBef>
                <a:spcPts val="600"/>
              </a:spcBef>
              <a:spcAft>
                <a:spcPts val="200"/>
              </a:spcAft>
              <a:buFont typeface="Arial" pitchFamily="34" charset="0"/>
              <a:buChar char="•"/>
              <a:defRPr sz="2400" kern="1200">
                <a:solidFill>
                  <a:schemeClr val="tx2">
                    <a:lumMod val="5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742849" indent="-285711" algn="l" defTabSz="914276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2845" indent="-228569" algn="l" defTabSz="914276" rtl="0" eaLnBrk="1" latinLnBrk="0" hangingPunct="1">
              <a:spcBef>
                <a:spcPct val="200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599982" indent="-228569" algn="l" defTabSz="914276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120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rgbClr val="003366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258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96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534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72" indent="-228569" algn="l" defTabSz="9142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Exported Python Code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0B9DC22-DD62-4426-AA6D-20894832F9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288FDE0-805F-4737-AE19-7309D6CE58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99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4C7C994-5E67-4818-B0A1-AF6BA456EF49}"/>
              </a:ext>
            </a:extLst>
          </p:cNvPr>
          <p:cNvSpPr txBox="1">
            <a:spLocks/>
          </p:cNvSpPr>
          <p:nvPr/>
        </p:nvSpPr>
        <p:spPr>
          <a:xfrm>
            <a:off x="4271798" y="1772816"/>
            <a:ext cx="7680853" cy="2031568"/>
          </a:xfrm>
          <a:prstGeom prst="rect">
            <a:avLst/>
          </a:prstGeom>
        </p:spPr>
        <p:txBody>
          <a:bodyPr vert="horz" lIns="121904" tIns="60952" rIns="121904" bIns="60952" rtlCol="0" anchor="ctr">
            <a:noAutofit/>
          </a:bodyPr>
          <a:lstStyle>
            <a:lvl1pPr algn="ctr" defTabSz="914276" rtl="0" eaLnBrk="1" latinLnBrk="0" hangingPunct="1">
              <a:spcBef>
                <a:spcPct val="0"/>
              </a:spcBef>
              <a:buNone/>
              <a:defRPr sz="4000" b="1" kern="1200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r" defTabSz="121900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Desktop (GUI)</a:t>
            </a:r>
            <a:b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</a:b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Programming (API)</a:t>
            </a:r>
            <a:b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</a:br>
            <a:r>
              <a:rPr kumimoji="0" lang="en-GB" sz="4800" b="1" i="1" u="none" strike="noStrike" kern="1200" cap="none" spc="0" normalizeH="0" baseline="0" noProof="0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Cate Command Line (CLI)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B7BF88-BED7-432C-A300-1BF7AE9E8183}"/>
              </a:ext>
            </a:extLst>
          </p:cNvPr>
          <p:cNvSpPr/>
          <p:nvPr/>
        </p:nvSpPr>
        <p:spPr>
          <a:xfrm>
            <a:off x="7744255" y="5013176"/>
            <a:ext cx="42083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i="1" dirty="0">
                <a:ln w="9525">
                  <a:solidFill>
                    <a:sysClr val="windowText" lastClr="000000">
                      <a:lumMod val="95000"/>
                      <a:lumOff val="5000"/>
                    </a:sysClr>
                  </a:solidFill>
                </a:ln>
                <a:solidFill>
                  <a:sysClr val="window" lastClr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233039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00">
        <p:fade/>
      </p:transition>
    </mc:Choice>
    <mc:Fallback>
      <p:transition spd="med" advTm="4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1FEA5-9306-4D55-B585-86647A92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FAF4F3-6C34-4CAC-840F-2DBA621AF2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042792" cy="4895750"/>
          </a:xfrm>
        </p:spPr>
        <p:txBody>
          <a:bodyPr/>
          <a:lstStyle/>
          <a:p>
            <a:r>
              <a:rPr lang="en-GB" dirty="0"/>
              <a:t>CCI Toolbox comes with a </a:t>
            </a:r>
            <a:r>
              <a:rPr lang="en-GB" b="1" dirty="0"/>
              <a:t>library of operations</a:t>
            </a:r>
            <a:endParaRPr lang="en-GB" dirty="0"/>
          </a:p>
          <a:p>
            <a:endParaRPr lang="en-GB" b="1" dirty="0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B16E0C3E-64D2-4FC9-8FCA-018417392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5" y="1125538"/>
            <a:ext cx="3791479" cy="4563112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7BC382B-2D26-4B8E-A9FD-4D7B1413A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7E3038-195A-4560-B798-6E313A8D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57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1FEA5-9306-4D55-B585-86647A92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FAF4F3-6C34-4CAC-840F-2DBA621AF2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042792" cy="4895750"/>
          </a:xfrm>
        </p:spPr>
        <p:txBody>
          <a:bodyPr/>
          <a:lstStyle/>
          <a:p>
            <a:r>
              <a:rPr lang="en-GB" dirty="0"/>
              <a:t>CCI Toolbox comes with a </a:t>
            </a:r>
            <a:r>
              <a:rPr lang="en-GB" b="1" dirty="0"/>
              <a:t>library of operations</a:t>
            </a:r>
          </a:p>
          <a:p>
            <a:r>
              <a:rPr lang="en-GB" dirty="0"/>
              <a:t>Type to find operations, e.g.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sub</a:t>
            </a:r>
            <a:r>
              <a:rPr lang="en-GB" dirty="0"/>
              <a:t>set</a:t>
            </a:r>
          </a:p>
        </p:txBody>
      </p:sp>
      <p:pic>
        <p:nvPicPr>
          <p:cNvPr id="6" name="Grafik 5" descr="Ein Bild, das Screenshot, Telefon, Monitor enthält.&#10;&#10;Mit sehr hoher Zuverlässigkeit generierte Beschreibung">
            <a:extLst>
              <a:ext uri="{FF2B5EF4-FFF2-40B4-BE49-F238E27FC236}">
                <a16:creationId xmlns:a16="http://schemas.microsoft.com/office/drawing/2014/main" id="{597BF25C-929F-4BAE-BCD5-A07DAE2B1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916" y="1166497"/>
            <a:ext cx="3810532" cy="452500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86C2F5F-10E9-47BE-93C9-D5161F1EE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E75B0D-86A2-410F-B8F9-3329FDBD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50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1FEA5-9306-4D55-B585-86647A92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FAF4F3-6C34-4CAC-840F-2DBA621AF2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042792" cy="4895750"/>
          </a:xfrm>
        </p:spPr>
        <p:txBody>
          <a:bodyPr>
            <a:normAutofit/>
          </a:bodyPr>
          <a:lstStyle/>
          <a:p>
            <a:r>
              <a:rPr lang="en-GB" dirty="0"/>
              <a:t>CCI Toolbox comes with a </a:t>
            </a:r>
            <a:r>
              <a:rPr lang="en-GB" b="1" dirty="0"/>
              <a:t>library of operations</a:t>
            </a:r>
          </a:p>
          <a:p>
            <a:r>
              <a:rPr lang="en-GB" dirty="0"/>
              <a:t>Type to find operations, e.g.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sub</a:t>
            </a:r>
            <a:r>
              <a:rPr lang="en-GB" dirty="0"/>
              <a:t>set</a:t>
            </a:r>
          </a:p>
          <a:p>
            <a:endParaRPr lang="en-GB" dirty="0"/>
          </a:p>
          <a:p>
            <a:r>
              <a:rPr lang="en-GB" dirty="0"/>
              <a:t>Operations are usual </a:t>
            </a:r>
            <a:r>
              <a:rPr lang="en-GB" b="1" dirty="0"/>
              <a:t>Python functions </a:t>
            </a:r>
            <a:r>
              <a:rPr lang="en-GB" dirty="0"/>
              <a:t>– it is very </a:t>
            </a:r>
            <a:r>
              <a:rPr lang="en-GB" b="1" dirty="0"/>
              <a:t>easy to implement your own!</a:t>
            </a:r>
            <a:endParaRPr lang="en-GB" dirty="0"/>
          </a:p>
          <a:p>
            <a:r>
              <a:rPr lang="en-GB" dirty="0"/>
              <a:t>An operation's user interface is generated on-the-fly</a:t>
            </a:r>
          </a:p>
        </p:txBody>
      </p:sp>
      <p:pic>
        <p:nvPicPr>
          <p:cNvPr id="6" name="Grafik 5" descr="Ein Bild, das Screenshot, Telefon, Monitor enthält.&#10;&#10;Mit sehr hoher Zuverlässigkeit generierte Beschreibung">
            <a:extLst>
              <a:ext uri="{FF2B5EF4-FFF2-40B4-BE49-F238E27FC236}">
                <a16:creationId xmlns:a16="http://schemas.microsoft.com/office/drawing/2014/main" id="{597BF25C-929F-4BAE-BCD5-A07DAE2B1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916" y="1166497"/>
            <a:ext cx="3810532" cy="452500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DA0828A2-029B-4F1D-976B-CAE245FBEA95}"/>
              </a:ext>
            </a:extLst>
          </p:cNvPr>
          <p:cNvSpPr/>
          <p:nvPr/>
        </p:nvSpPr>
        <p:spPr>
          <a:xfrm>
            <a:off x="9048328" y="3028145"/>
            <a:ext cx="1080120" cy="576064"/>
          </a:xfrm>
          <a:prstGeom prst="ellipse">
            <a:avLst/>
          </a:prstGeom>
          <a:noFill/>
          <a:ln w="57150">
            <a:solidFill>
              <a:srgbClr val="FFFF00">
                <a:alpha val="72941"/>
              </a:srgbClr>
            </a:solidFill>
          </a:ln>
          <a:effectLst>
            <a:glow rad="1270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B3BD0E5-F72A-4311-B303-C1402205E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4A7A43-95FB-45FF-B06F-1C73FF067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57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BFFC4B-1231-40D7-8FE1-AE911FB0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Spatial </a:t>
            </a:r>
            <a:r>
              <a:rPr lang="en-GB" dirty="0" err="1"/>
              <a:t>Subsetting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54C7E6-64AF-48B8-920D-0ED8333E39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9AD035C-32E4-4FA5-9992-00698989D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768" y="1346942"/>
            <a:ext cx="8294633" cy="4386314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A5B78F-610D-4776-89D1-BDC20316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B84B51-12F2-4A3B-8699-83151F7C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36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1478B2-4E75-4E61-85B3-C2042AE9E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Spatial </a:t>
            </a:r>
            <a:r>
              <a:rPr lang="en-GB" dirty="0" err="1"/>
              <a:t>Subsetting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3C9061-89AE-4C49-A3F2-D1FFA2BE5D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Elektronik, anzeigend, Screenshot, Foto enthält.&#10;&#10;Mit hoher Zuverlässigkeit generierte Beschreibung">
            <a:extLst>
              <a:ext uri="{FF2B5EF4-FFF2-40B4-BE49-F238E27FC236}">
                <a16:creationId xmlns:a16="http://schemas.microsoft.com/office/drawing/2014/main" id="{050BA30A-D3A8-41C4-9DF7-E34FDC8BE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2500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CF2142-312C-4594-B9B5-BD290F988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66690C-790F-487B-A099-2447F41EA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76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D0DE2-0741-45F7-8747-17F43FC11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Dataset Co-</a:t>
            </a:r>
            <a:r>
              <a:rPr lang="en-GB" dirty="0" err="1"/>
              <a:t>registerion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1F57C8E-1204-4F0C-B711-C99057016C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schwarz enthält.&#10;&#10;Mit hoher Zuverlässigkeit generierte Beschreibung">
            <a:extLst>
              <a:ext uri="{FF2B5EF4-FFF2-40B4-BE49-F238E27FC236}">
                <a16:creationId xmlns:a16="http://schemas.microsoft.com/office/drawing/2014/main" id="{46CD6914-DB67-42C6-9ACD-D48F0CFE7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600" y="885470"/>
            <a:ext cx="8068801" cy="5087060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BCD272-0BFA-4601-AEAE-A96B3B6F7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2DD68A-6AA3-452C-AF98-A57BAE199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2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6397048-7D60-4B23-9D5E-076CFEC6D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ECV Correlation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F0B6BBBB-E387-44E9-9721-CDAB1AA17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Inhaltsplatzhalter 5" descr="Ein Bild, das schwarz, Screenshot enthält.&#10;&#10;Mit hoher Zuverlässigkeit generierte Beschreibung">
            <a:extLst>
              <a:ext uri="{FF2B5EF4-FFF2-40B4-BE49-F238E27FC236}">
                <a16:creationId xmlns:a16="http://schemas.microsoft.com/office/drawing/2014/main" id="{CDADF556-0CCE-4970-92A7-3A8D8D2FA76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1125539"/>
            <a:ext cx="7519664" cy="4936257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1DA551A-49CC-451A-B6CB-225526975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E31E96E-659D-4859-A50A-77D0629FA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02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9D736-C459-4A93-B223-4579D7DEE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Aerosol/Cloud Correlation in 2010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C4BF6-7085-4117-8147-A70FAFC9BA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Grafik 5" descr="Ein Bild, das Elektronik, drinnen, Anzeige, Computer enthält.&#10;&#10;Mit sehr hoher Zuverlässigkeit generierte Beschreibung">
            <a:extLst>
              <a:ext uri="{FF2B5EF4-FFF2-40B4-BE49-F238E27FC236}">
                <a16:creationId xmlns:a16="http://schemas.microsoft.com/office/drawing/2014/main" id="{F7DCA24F-BFD2-4064-8F21-E1BF63369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68288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E56DCA-F760-4195-9D8D-FF8D8F4D4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151DCA-6224-4B50-BF91-FDCB7792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92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A8691-56D6-4C27-B281-959234B74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ECV Data Sources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A2AD440-3545-4793-A1F6-D6424EBAD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042792" cy="489575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Browse datasets published by </a:t>
            </a:r>
            <a:r>
              <a:rPr lang="en-GB" b="1" dirty="0"/>
              <a:t>CCI Open Data Portal</a:t>
            </a:r>
          </a:p>
          <a:p>
            <a:endParaRPr lang="en-GB" dirty="0"/>
          </a:p>
          <a:p>
            <a:r>
              <a:rPr lang="en-GB" dirty="0"/>
              <a:t>Download full datasets or just subsets</a:t>
            </a:r>
          </a:p>
          <a:p>
            <a:pPr lvl="1"/>
            <a:r>
              <a:rPr lang="en-GB" dirty="0"/>
              <a:t>Temporal subset</a:t>
            </a:r>
          </a:p>
          <a:p>
            <a:pPr lvl="1"/>
            <a:r>
              <a:rPr lang="en-GB" dirty="0"/>
              <a:t>Spatial subset</a:t>
            </a:r>
          </a:p>
          <a:p>
            <a:pPr lvl="1"/>
            <a:r>
              <a:rPr lang="en-GB" dirty="0"/>
              <a:t>Variable subset</a:t>
            </a:r>
          </a:p>
          <a:p>
            <a:pPr lvl="1"/>
            <a:endParaRPr lang="en-GB" dirty="0"/>
          </a:p>
          <a:p>
            <a:r>
              <a:rPr lang="en-GB" dirty="0"/>
              <a:t>Manage also your </a:t>
            </a:r>
            <a:br>
              <a:rPr lang="en-GB" dirty="0"/>
            </a:br>
            <a:r>
              <a:rPr lang="en-GB" b="1" dirty="0"/>
              <a:t>local data sources</a:t>
            </a:r>
          </a:p>
        </p:txBody>
      </p:sp>
      <p:pic>
        <p:nvPicPr>
          <p:cNvPr id="5" name="Grafik 4" descr="Ein Bild, das draußen, Screenshot, Monitor, Anzeige enthält.&#10;&#10;Mit sehr hoher Zuverlässigkeit generierte Beschreibung">
            <a:extLst>
              <a:ext uri="{FF2B5EF4-FFF2-40B4-BE49-F238E27FC236}">
                <a16:creationId xmlns:a16="http://schemas.microsoft.com/office/drawing/2014/main" id="{BF01D7AE-7099-40C5-884A-E7F8AF2A6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758" y="970104"/>
            <a:ext cx="3456384" cy="544941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5D5274E-BFB4-41B1-AF5A-3DE47BD2B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CD0A90-C7CF-4615-B3E3-A61BC456A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47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44BE95-6762-4439-86BD-B7CC869FE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Aerosol/Cloud Correlation in 2010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FC07E2-64FE-4EAF-A0F4-4D1310F672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Elektronik, Screenshot, drinnen, Computer enthält.&#10;&#10;Mit sehr hoher Zuverlässigkeit generierte Beschreibung">
            <a:extLst>
              <a:ext uri="{FF2B5EF4-FFF2-40B4-BE49-F238E27FC236}">
                <a16:creationId xmlns:a16="http://schemas.microsoft.com/office/drawing/2014/main" id="{C7F7B9C4-9219-4FA7-89D9-595DAE3E0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24745"/>
            <a:ext cx="9144000" cy="4948237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0AC169B-4030-4E99-B462-876FA4CCF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71BADB-0F43-4328-8783-192F5DC50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98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704FB-4D52-4C0E-9BD6-649E8DB83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Aerosol/Cloud Correlation in 2010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41DE80-79CD-483F-AE7E-7CF64A1B5B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Elektronik, Screenshot, Anzeige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1B7CF5C6-0872-4BA6-BB38-505630ACE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68288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F996E3E-518A-4FA2-9598-C819E5BE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32B9B1-13F8-4CFD-9F0F-4ECCF7D73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5F9F0-EDDB-40B4-BD98-CE7C7FE2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Give it a Try!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81EB7E-2D77-43EE-BAC1-FAA589AB03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Releases (0.9.0.dev3)</a:t>
            </a:r>
          </a:p>
          <a:p>
            <a:pPr lvl="1"/>
            <a:r>
              <a:rPr lang="en-GB" dirty="0">
                <a:hlinkClick r:id="rId2"/>
              </a:rPr>
              <a:t>https://github.com/CCI-Tools/cate-core/releases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dirty="0"/>
              <a:t>Source Code (MIT Open Source License)</a:t>
            </a:r>
          </a:p>
          <a:p>
            <a:pPr lvl="1"/>
            <a:r>
              <a:rPr lang="en-GB" dirty="0">
                <a:hlinkClick r:id="rId3"/>
              </a:rPr>
              <a:t>https://github.com/CCI-Tools/cate-core</a:t>
            </a:r>
            <a:r>
              <a:rPr lang="en-GB" dirty="0"/>
              <a:t> </a:t>
            </a:r>
          </a:p>
          <a:p>
            <a:pPr lvl="1"/>
            <a:r>
              <a:rPr lang="en-GB" dirty="0">
                <a:hlinkClick r:id="rId4"/>
              </a:rPr>
              <a:t>https://github.com/CCI-Tools/cate-desktop</a:t>
            </a:r>
            <a:r>
              <a:rPr lang="en-GB" dirty="0"/>
              <a:t> (GUI)</a:t>
            </a:r>
          </a:p>
          <a:p>
            <a:endParaRPr lang="en-GB" dirty="0"/>
          </a:p>
          <a:p>
            <a:r>
              <a:rPr lang="en-GB" dirty="0"/>
              <a:t>Documentation</a:t>
            </a:r>
          </a:p>
          <a:p>
            <a:pPr lvl="1"/>
            <a:r>
              <a:rPr lang="en-GB" dirty="0">
                <a:hlinkClick r:id="rId5"/>
              </a:rPr>
              <a:t>http://ect-core.readthedocs.io/en/latest/</a:t>
            </a:r>
            <a:br>
              <a:rPr lang="en-GB" dirty="0"/>
            </a:br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5696B5-8DD5-4AC5-B0D3-2538BE922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91CC0C4-05DA-40C6-AA38-A8F69692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5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0F204D-5E09-413E-81BE-362F7B3F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 CCI Data directly from ODP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1758FF-853A-479F-8CF4-C1638E20D6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4199D2-D6B2-4D81-A130-6B14EAFC60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4</a:t>
            </a:fld>
            <a:endParaRPr lang="en-GB"/>
          </a:p>
        </p:txBody>
      </p:sp>
      <p:pic>
        <p:nvPicPr>
          <p:cNvPr id="5" name="Grafik 4" descr="Ein Bild, das Screenshot, schwarz enthält.&#10;&#10;Mit sehr hoher Zuverlässigkeit generierte Beschreibung">
            <a:extLst>
              <a:ext uri="{FF2B5EF4-FFF2-40B4-BE49-F238E27FC236}">
                <a16:creationId xmlns:a16="http://schemas.microsoft.com/office/drawing/2014/main" id="{015BAA5B-8B1D-4073-B655-086666A55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693" y="1125538"/>
            <a:ext cx="8248763" cy="4822216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375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9CCBE-3B97-4403-B309-4CACF75F9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Constraining the Selection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5C78CB2-54A3-4047-86C3-87F684D613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66447F-4792-4200-9A3F-BA53D50602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5</a:t>
            </a:fld>
            <a:endParaRPr lang="en-GB"/>
          </a:p>
        </p:txBody>
      </p:sp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D2E8375B-971F-46BB-8F7B-62C870B1B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339" y="1213124"/>
            <a:ext cx="7422979" cy="4808164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8557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ABD0DF-7293-4B99-8E02-4CCC3F941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Open and Explore ECV data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97C30B-1C29-435A-80F5-C37B6E3E16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Grafik 6" descr="Ein Bild, das Monitor, Elektronik, sitzend, Computer enthält.&#10;&#10;Mit sehr hoher Zuverlässigkeit generierte Beschreibung">
            <a:extLst>
              <a:ext uri="{FF2B5EF4-FFF2-40B4-BE49-F238E27FC236}">
                <a16:creationId xmlns:a16="http://schemas.microsoft.com/office/drawing/2014/main" id="{F92AC77B-C82C-4E41-8D41-4B753A1E1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24744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B360D3-A7FE-4760-AF30-6ED01DFD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12A4CD-2A25-4C7A-B18E-41BC3749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76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2C548C-6630-4D8B-B730-9118FA670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Open CCI Cloud ECV for 2010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3948F6-A9E8-4048-9395-D5F743F247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Grafik 6" descr="Ein Bild, das Monitor, Elektronik, Computer, sitzend enthält.&#10;&#10;Mit sehr hoher Zuverlässigkeit generierte Beschreibung">
            <a:extLst>
              <a:ext uri="{FF2B5EF4-FFF2-40B4-BE49-F238E27FC236}">
                <a16:creationId xmlns:a16="http://schemas.microsoft.com/office/drawing/2014/main" id="{2CABFF6B-A324-4092-93DD-7B67F5FB6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68288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4CBB4D-2CF3-490C-B6C4-F62F80C1D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5A9F97C-8124-414C-9C8C-543AA5933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685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C262E1-EF74-41D6-8FC7-2024F826A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Multiple Views – Compare ECVs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290A01-00AC-4C67-8645-CBAC8E9771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Grafik 4" descr="Ein Bild, das Screenshot, Monitor enthält.&#10;&#10;Mit hoher Zuverlässigkeit generierte Beschreibung">
            <a:extLst>
              <a:ext uri="{FF2B5EF4-FFF2-40B4-BE49-F238E27FC236}">
                <a16:creationId xmlns:a16="http://schemas.microsoft.com/office/drawing/2014/main" id="{A6C2BF2E-FC78-4F22-96F2-AF7DFFFB6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68288"/>
            <a:ext cx="9144000" cy="495300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137154-79C2-4BAE-B8FC-D1FF62D61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9D1A0D-D400-409B-B7F6-5FA8DD5E6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01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4FF82-E1A3-4263-88B9-AC6D31EA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6632"/>
            <a:ext cx="7067128" cy="504056"/>
          </a:xfrm>
        </p:spPr>
        <p:txBody>
          <a:bodyPr/>
          <a:lstStyle/>
          <a:p>
            <a:r>
              <a:rPr lang="en-GB" dirty="0"/>
              <a:t>Time Series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80A384-C876-4A71-B227-E45F32F93F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1200" y="1125538"/>
            <a:ext cx="4618856" cy="489575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Create time series plot easily from </a:t>
            </a:r>
            <a:r>
              <a:rPr lang="en-GB" b="1" dirty="0"/>
              <a:t>selected placemark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dirty="0">
                <a:solidFill>
                  <a:schemeClr val="bg1"/>
                </a:solidFill>
              </a:rPr>
              <a:t>and </a:t>
            </a:r>
            <a:r>
              <a:rPr lang="en-GB" b="1" dirty="0">
                <a:solidFill>
                  <a:schemeClr val="bg1"/>
                </a:solidFill>
              </a:rPr>
              <a:t>selected variable</a:t>
            </a:r>
          </a:p>
        </p:txBody>
      </p:sp>
      <p:pic>
        <p:nvPicPr>
          <p:cNvPr id="6" name="Grafik 5" descr="Ein Bild, das Monitor, Screenshot enthält.&#10;&#10;Mit hoher Zuverlässigkeit generierte Beschreibung">
            <a:extLst>
              <a:ext uri="{FF2B5EF4-FFF2-40B4-BE49-F238E27FC236}">
                <a16:creationId xmlns:a16="http://schemas.microsoft.com/office/drawing/2014/main" id="{4D502C56-DB04-4979-9B14-7302AB5C7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56" y="2088420"/>
            <a:ext cx="4490593" cy="2848358"/>
          </a:xfrm>
          <a:prstGeom prst="rect">
            <a:avLst/>
          </a:prstGeom>
          <a:effectLst>
            <a:outerShdw blurRad="368300" dist="38100" dir="2700000" sx="102000" sy="102000" algn="tl" rotWithShape="0">
              <a:prstClr val="black">
                <a:alpha val="57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114BB7B-D87D-4CF2-B13E-F93E933F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ESA CCI Toolbox - Cate Demo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F9BA26-635A-47E5-BC1B-C85F7BE61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0A5B5-2973-449E-9945-0DC1678268E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2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 ESA Presentation 16-9">
  <a:themeElements>
    <a:clrScheme name="Esa presentation 7">
      <a:dk1>
        <a:srgbClr val="000000"/>
      </a:dk1>
      <a:lt1>
        <a:srgbClr val="FFFFFF"/>
      </a:lt1>
      <a:dk2>
        <a:srgbClr val="747678"/>
      </a:dk2>
      <a:lt2>
        <a:srgbClr val="4D4F53"/>
      </a:lt2>
      <a:accent1>
        <a:srgbClr val="0098DB"/>
      </a:accent1>
      <a:accent2>
        <a:srgbClr val="D5D6D2"/>
      </a:accent2>
      <a:accent3>
        <a:srgbClr val="FFFFFF"/>
      </a:accent3>
      <a:accent4>
        <a:srgbClr val="000000"/>
      </a:accent4>
      <a:accent5>
        <a:srgbClr val="AACAEA"/>
      </a:accent5>
      <a:accent6>
        <a:srgbClr val="C1C2BE"/>
      </a:accent6>
      <a:hlink>
        <a:srgbClr val="8B8D8E"/>
      </a:hlink>
      <a:folHlink>
        <a:srgbClr val="9A9B9C"/>
      </a:folHlink>
    </a:clrScheme>
    <a:fontScheme name="Esa presentatio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 presentation 1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338D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ADC5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2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98DB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CAEA"/>
        </a:accent5>
        <a:accent6>
          <a:srgbClr val="00783B"/>
        </a:accent6>
        <a:hlink>
          <a:srgbClr val="E37222"/>
        </a:hlink>
        <a:folHlink>
          <a:srgbClr val="0033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3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8542"/>
        </a:accent1>
        <a:accent2>
          <a:srgbClr val="003397"/>
        </a:accent2>
        <a:accent3>
          <a:srgbClr val="FFFFFF"/>
        </a:accent3>
        <a:accent4>
          <a:srgbClr val="404246"/>
        </a:accent4>
        <a:accent5>
          <a:srgbClr val="AAC2B0"/>
        </a:accent5>
        <a:accent6>
          <a:srgbClr val="002D88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4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E37222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FBCAB"/>
        </a:accent5>
        <a:accent6>
          <a:srgbClr val="00783B"/>
        </a:accent6>
        <a:hlink>
          <a:srgbClr val="00338D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5">
        <a:dk1>
          <a:srgbClr val="4D4F53"/>
        </a:dk1>
        <a:lt1>
          <a:srgbClr val="FFFFFF"/>
        </a:lt1>
        <a:dk2>
          <a:srgbClr val="00338D"/>
        </a:dk2>
        <a:lt2>
          <a:srgbClr val="000000"/>
        </a:lt2>
        <a:accent1>
          <a:srgbClr val="D0103A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4AAAE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6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338D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ADC5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7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98DB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AEA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8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854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2B0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9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E3722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FBCAB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0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D0103A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4AAAE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1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8B8D8E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C4C5C6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SA Presentation 16-9.potx" id="{625F8AEC-1CDE-415D-B0E3-F5C995E29248}" vid="{7620660D-6BA5-4224-AA6E-849C46B07D6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647</Words>
  <Application>Microsoft Office PowerPoint</Application>
  <PresentationFormat>Widescreen</PresentationFormat>
  <Paragraphs>165</Paragraphs>
  <Slides>32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Segoe UI</vt:lpstr>
      <vt:lpstr>Symbol</vt:lpstr>
      <vt:lpstr>Verdana</vt:lpstr>
      <vt:lpstr>Wingdings</vt:lpstr>
      <vt:lpstr>Office Theme</vt:lpstr>
      <vt:lpstr>NEW ESA Presentation 16-9</vt:lpstr>
      <vt:lpstr>PowerPoint Presentation</vt:lpstr>
      <vt:lpstr>Cate Desktop</vt:lpstr>
      <vt:lpstr>ECV Data Sources</vt:lpstr>
      <vt:lpstr>Access CCI Data directly from ODP</vt:lpstr>
      <vt:lpstr>Constraining the Selection</vt:lpstr>
      <vt:lpstr>Open and Explore ECV data</vt:lpstr>
      <vt:lpstr>Open CCI Cloud ECV for 2010</vt:lpstr>
      <vt:lpstr>Multiple Views – Compare ECVs</vt:lpstr>
      <vt:lpstr>Time Series</vt:lpstr>
      <vt:lpstr>Time Series</vt:lpstr>
      <vt:lpstr>Time Series</vt:lpstr>
      <vt:lpstr>Time Series</vt:lpstr>
      <vt:lpstr>PowerPoint Presentation</vt:lpstr>
      <vt:lpstr>Workspace and Workflow</vt:lpstr>
      <vt:lpstr>Workspace and Workflow</vt:lpstr>
      <vt:lpstr>Workspace and Workflow</vt:lpstr>
      <vt:lpstr>Python Programming &amp; Batch Processing</vt:lpstr>
      <vt:lpstr>Python Programming &amp; Batch Processing</vt:lpstr>
      <vt:lpstr>Python Programming &amp; Batch Processing</vt:lpstr>
      <vt:lpstr>Python Programming &amp; Batch Processing</vt:lpstr>
      <vt:lpstr>PowerPoint Presentation</vt:lpstr>
      <vt:lpstr>Data Analysis</vt:lpstr>
      <vt:lpstr>Data Analysis</vt:lpstr>
      <vt:lpstr>Data Analysis</vt:lpstr>
      <vt:lpstr>Spatial Subsetting</vt:lpstr>
      <vt:lpstr>Spatial Subsetting</vt:lpstr>
      <vt:lpstr>Dataset Co-registerion</vt:lpstr>
      <vt:lpstr>ECV Correlation</vt:lpstr>
      <vt:lpstr>Aerosol/Cloud Correlation in 2010</vt:lpstr>
      <vt:lpstr>Aerosol/Cloud Correlation in 2010</vt:lpstr>
      <vt:lpstr>Aerosol/Cloud Correlation in 2010</vt:lpstr>
      <vt:lpstr>Give it a Try!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Planet Symposium - Posters</dc:title>
  <dc:creator>Siân O'Hara</dc:creator>
  <cp:lastModifiedBy>Carsten Brockmann</cp:lastModifiedBy>
  <cp:revision>434</cp:revision>
  <dcterms:created xsi:type="dcterms:W3CDTF">2013-07-25T10:20:02Z</dcterms:created>
  <dcterms:modified xsi:type="dcterms:W3CDTF">2017-07-06T09:43:13Z</dcterms:modified>
</cp:coreProperties>
</file>

<file path=docProps/thumbnail.jpeg>
</file>